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7" r:id="rId2"/>
    <p:sldId id="273" r:id="rId3"/>
    <p:sldId id="297" r:id="rId4"/>
    <p:sldId id="299" r:id="rId5"/>
    <p:sldId id="301" r:id="rId6"/>
    <p:sldId id="306" r:id="rId7"/>
    <p:sldId id="304" r:id="rId8"/>
    <p:sldId id="305" r:id="rId9"/>
    <p:sldId id="303" r:id="rId10"/>
    <p:sldId id="302" r:id="rId11"/>
    <p:sldId id="298" r:id="rId12"/>
    <p:sldId id="295" r:id="rId1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3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1pPr>
    <a:lvl2pPr marL="0" marR="0" indent="457200" algn="l" defTabSz="913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2pPr>
    <a:lvl3pPr marL="0" marR="0" indent="914400" algn="l" defTabSz="913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3pPr>
    <a:lvl4pPr marL="0" marR="0" indent="1371600" algn="l" defTabSz="913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4pPr>
    <a:lvl5pPr marL="0" marR="0" indent="1828800" algn="l" defTabSz="913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5pPr>
    <a:lvl6pPr marL="0" marR="0" indent="2286000" algn="l" defTabSz="913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6pPr>
    <a:lvl7pPr marL="0" marR="0" indent="2743200" algn="l" defTabSz="913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7pPr>
    <a:lvl8pPr marL="0" marR="0" indent="3200400" algn="l" defTabSz="913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8pPr>
    <a:lvl9pPr marL="0" marR="0" indent="3657600" algn="l" defTabSz="913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9pPr>
  </p:defaultTextStyle>
  <p:extLst>
    <p:ext uri="{EFAFB233-063F-42B5-8137-9DF3F51BA10A}">
      <p15:sldGuideLst xmlns:p15="http://schemas.microsoft.com/office/powerpoint/2012/main">
        <p15:guide id="1" orient="horz" pos="238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137" autoAdjust="0"/>
  </p:normalViewPr>
  <p:slideViewPr>
    <p:cSldViewPr snapToGrid="0" showGuides="1">
      <p:cViewPr>
        <p:scale>
          <a:sx n="100" d="100"/>
          <a:sy n="100" d="100"/>
        </p:scale>
        <p:origin x="492" y="558"/>
      </p:cViewPr>
      <p:guideLst>
        <p:guide orient="horz" pos="238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6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="" xmlns:a16="http://schemas.microsoft.com/office/drawing/2014/main" id="{9C648858-EA86-544A-8FED-4858AAEE6A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59BB433E-DF8D-9C42-A83B-C397E44DD1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144BC4-CFBB-6440-A001-909100DF5EBF}" type="datetimeFigureOut">
              <a:rPr kumimoji="1" lang="zh-CN" altLang="en-US" smtClean="0"/>
              <a:t>2020/3/25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B52DFD53-72A6-494E-9ED1-8E8099AC08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24BD5E59-F06B-844A-A66A-AE62B44328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7BC12-220D-0F40-88AA-C6BA9DAFA5D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4458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43410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913130" latinLnBrk="0">
      <a:defRPr sz="1200">
        <a:latin typeface="+mj-lt"/>
        <a:ea typeface="+mj-ea"/>
        <a:cs typeface="+mj-cs"/>
        <a:sym typeface="Calibri" panose="020F0502020204030204"/>
      </a:defRPr>
    </a:lvl1pPr>
    <a:lvl2pPr indent="228600" defTabSz="913130" latinLnBrk="0">
      <a:defRPr sz="1200">
        <a:latin typeface="+mj-lt"/>
        <a:ea typeface="+mj-ea"/>
        <a:cs typeface="+mj-cs"/>
        <a:sym typeface="Calibri" panose="020F0502020204030204"/>
      </a:defRPr>
    </a:lvl2pPr>
    <a:lvl3pPr indent="457200" defTabSz="913130" latinLnBrk="0">
      <a:defRPr sz="1200">
        <a:latin typeface="+mj-lt"/>
        <a:ea typeface="+mj-ea"/>
        <a:cs typeface="+mj-cs"/>
        <a:sym typeface="Calibri" panose="020F0502020204030204"/>
      </a:defRPr>
    </a:lvl3pPr>
    <a:lvl4pPr indent="685800" defTabSz="913130" latinLnBrk="0">
      <a:defRPr sz="1200">
        <a:latin typeface="+mj-lt"/>
        <a:ea typeface="+mj-ea"/>
        <a:cs typeface="+mj-cs"/>
        <a:sym typeface="Calibri" panose="020F0502020204030204"/>
      </a:defRPr>
    </a:lvl4pPr>
    <a:lvl5pPr indent="914400" defTabSz="913130" latinLnBrk="0">
      <a:defRPr sz="1200">
        <a:latin typeface="+mj-lt"/>
        <a:ea typeface="+mj-ea"/>
        <a:cs typeface="+mj-cs"/>
        <a:sym typeface="Calibri" panose="020F0502020204030204"/>
      </a:defRPr>
    </a:lvl5pPr>
    <a:lvl6pPr indent="1143000" defTabSz="913130" latinLnBrk="0">
      <a:defRPr sz="1200">
        <a:latin typeface="+mj-lt"/>
        <a:ea typeface="+mj-ea"/>
        <a:cs typeface="+mj-cs"/>
        <a:sym typeface="Calibri" panose="020F0502020204030204"/>
      </a:defRPr>
    </a:lvl6pPr>
    <a:lvl7pPr indent="1371600" defTabSz="913130" latinLnBrk="0">
      <a:defRPr sz="1200">
        <a:latin typeface="+mj-lt"/>
        <a:ea typeface="+mj-ea"/>
        <a:cs typeface="+mj-cs"/>
        <a:sym typeface="Calibri" panose="020F0502020204030204"/>
      </a:defRPr>
    </a:lvl7pPr>
    <a:lvl8pPr indent="1600200" defTabSz="913130" latinLnBrk="0">
      <a:defRPr sz="1200">
        <a:latin typeface="+mj-lt"/>
        <a:ea typeface="+mj-ea"/>
        <a:cs typeface="+mj-cs"/>
        <a:sym typeface="Calibri" panose="020F0502020204030204"/>
      </a:defRPr>
    </a:lvl8pPr>
    <a:lvl9pPr indent="1828800" defTabSz="913130" latinLnBrk="0">
      <a:defRPr sz="1200">
        <a:latin typeface="+mj-lt"/>
        <a:ea typeface="+mj-ea"/>
        <a:cs typeface="+mj-cs"/>
        <a:sym typeface="Calibri" panose="020F05020202040302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588387" y="1674813"/>
            <a:ext cx="2620962" cy="415607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" name="图片占位符 14"/>
          <p:cNvSpPr>
            <a:spLocks noGrp="1"/>
          </p:cNvSpPr>
          <p:nvPr>
            <p:ph type="pic" sz="quarter" idx="14"/>
          </p:nvPr>
        </p:nvSpPr>
        <p:spPr>
          <a:xfrm>
            <a:off x="6187930" y="1674813"/>
            <a:ext cx="2620963" cy="415607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图片占位符 14"/>
          <p:cNvSpPr>
            <a:spLocks noGrp="1"/>
          </p:cNvSpPr>
          <p:nvPr>
            <p:ph type="pic" sz="half" idx="13"/>
          </p:nvPr>
        </p:nvSpPr>
        <p:spPr>
          <a:xfrm>
            <a:off x="5447162" y="1905799"/>
            <a:ext cx="6744838" cy="333863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7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5183187" y="987425"/>
            <a:ext cx="6172201" cy="487362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  <a:lvl2pPr marL="718185" indent="-260985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9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8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610600" y="6356351"/>
            <a:ext cx="348740" cy="383541"/>
          </a:xfrm>
          <a:prstGeom prst="rect">
            <a:avLst/>
          </a:prstGeom>
        </p:spPr>
        <p:txBody>
          <a:bodyPr anchor="t"/>
          <a:lstStyle>
            <a:lvl1pPr algn="l">
              <a:defRPr sz="19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8" name="图片占位符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9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39787" y="2057400"/>
            <a:ext cx="3932239" cy="38115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610600" y="6356351"/>
            <a:ext cx="348740" cy="383541"/>
          </a:xfrm>
          <a:prstGeom prst="rect">
            <a:avLst/>
          </a:prstGeom>
        </p:spPr>
        <p:txBody>
          <a:bodyPr anchor="t"/>
          <a:lstStyle>
            <a:lvl1pPr algn="l">
              <a:defRPr sz="19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t>标题文本</a:t>
            </a:r>
          </a:p>
        </p:txBody>
      </p:sp>
      <p:sp>
        <p:nvSpPr>
          <p:cNvPr id="98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838200" y="1825625"/>
            <a:ext cx="10515600" cy="435134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610600" y="6356351"/>
            <a:ext cx="348740" cy="383541"/>
          </a:xfrm>
          <a:prstGeom prst="rect">
            <a:avLst/>
          </a:prstGeom>
        </p:spPr>
        <p:txBody>
          <a:bodyPr anchor="t"/>
          <a:lstStyle>
            <a:lvl1pPr algn="l">
              <a:defRPr sz="19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lIns="45718" tIns="45718" rIns="45718" bIns="45718" anchor="b">
            <a:normAutofit/>
          </a:bodyPr>
          <a:lstStyle>
            <a:lvl1pPr algn="ctr" defTabSz="913765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5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 lIns="45718" tIns="45718" rIns="45718" bIns="45718">
            <a:normAutofit/>
          </a:bodyPr>
          <a:lstStyle>
            <a:lvl1pPr marL="0" indent="0" algn="ctr" defTabSz="913765">
              <a:buSzTx/>
              <a:buFontTx/>
              <a:buNone/>
              <a:defRPr sz="2400"/>
            </a:lvl1pPr>
            <a:lvl2pPr marL="0" indent="457200" algn="ctr" defTabSz="913765">
              <a:buSzTx/>
              <a:buFontTx/>
              <a:buNone/>
              <a:defRPr sz="2400"/>
            </a:lvl2pPr>
            <a:lvl3pPr marL="0" indent="914400" algn="ctr" defTabSz="913765">
              <a:buSzTx/>
              <a:buFontTx/>
              <a:buNone/>
              <a:defRPr sz="2400"/>
            </a:lvl3pPr>
            <a:lvl4pPr marL="0" indent="1371600" algn="ctr" defTabSz="913765">
              <a:buSzTx/>
              <a:buFontTx/>
              <a:buNone/>
              <a:defRPr sz="2400"/>
            </a:lvl4pPr>
            <a:lvl5pPr marL="0" indent="1828800" algn="ctr" defTabSz="913765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95178" y="6404295"/>
            <a:ext cx="258623" cy="269239"/>
          </a:xfrm>
          <a:prstGeom prst="rect">
            <a:avLst/>
          </a:prstGeom>
        </p:spPr>
        <p:txBody>
          <a:bodyPr lIns="45718" tIns="45718" rIns="45718" bIns="45718"/>
          <a:lstStyle>
            <a:lvl1pPr defTabSz="913765">
              <a:defRPr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6" r:id="rId3"/>
    <p:sldLayoutId id="2147483657" r:id="rId4"/>
    <p:sldLayoutId id="2147483658" r:id="rId5"/>
    <p:sldLayoutId id="2147483659" r:id="rId6"/>
    <p:sldLayoutId id="2147483664" r:id="rId7"/>
  </p:sldLayoutIdLst>
  <p:transition spd="med"/>
  <p:txStyles>
    <p:titleStyle>
      <a:lvl1pPr marL="0" marR="0" indent="0" algn="l" defTabSz="91313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1pPr>
      <a:lvl2pPr marL="0" marR="0" indent="0" algn="l" defTabSz="91313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2pPr>
      <a:lvl3pPr marL="0" marR="0" indent="0" algn="l" defTabSz="91313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3pPr>
      <a:lvl4pPr marL="0" marR="0" indent="0" algn="l" defTabSz="91313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4pPr>
      <a:lvl5pPr marL="0" marR="0" indent="0" algn="l" defTabSz="91313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5pPr>
      <a:lvl6pPr marL="0" marR="0" indent="0" algn="l" defTabSz="91313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6pPr>
      <a:lvl7pPr marL="0" marR="0" indent="0" algn="l" defTabSz="91313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7pPr>
      <a:lvl8pPr marL="0" marR="0" indent="0" algn="l" defTabSz="91313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8pPr>
      <a:lvl9pPr marL="0" marR="0" indent="0" algn="l" defTabSz="91313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9pPr>
    </p:titleStyle>
    <p:bodyStyle>
      <a:lvl1pPr marL="228600" marR="0" indent="-228600" algn="l" defTabSz="91313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1pPr>
      <a:lvl2pPr marL="723900" marR="0" indent="-266700" algn="l" defTabSz="91313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2pPr>
      <a:lvl3pPr marL="1234440" marR="0" indent="-320040" algn="l" defTabSz="91313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3pPr>
      <a:lvl4pPr marL="1708785" marR="0" indent="-337185" algn="l" defTabSz="91313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4pPr>
      <a:lvl5pPr marL="2165985" marR="0" indent="-337185" algn="l" defTabSz="91313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5pPr>
      <a:lvl6pPr marL="2623185" marR="0" indent="-337185" algn="l" defTabSz="91313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6pPr>
      <a:lvl7pPr marL="3080385" marR="0" indent="-337185" algn="l" defTabSz="91313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7pPr>
      <a:lvl8pPr marL="3537585" marR="0" indent="-337185" algn="l" defTabSz="91313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8pPr>
      <a:lvl9pPr marL="3994785" marR="0" indent="-337185" algn="l" defTabSz="91313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9pPr>
    </p:bodyStyle>
    <p:otherStyle>
      <a:lvl1pPr marL="0" marR="0" indent="0" algn="r" defTabSz="913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1pPr>
      <a:lvl2pPr marL="0" marR="0" indent="457200" algn="r" defTabSz="913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2pPr>
      <a:lvl3pPr marL="0" marR="0" indent="914400" algn="r" defTabSz="913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3pPr>
      <a:lvl4pPr marL="0" marR="0" indent="1371600" algn="r" defTabSz="913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4pPr>
      <a:lvl5pPr marL="0" marR="0" indent="1828800" algn="r" defTabSz="913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5pPr>
      <a:lvl6pPr marL="0" marR="0" indent="2286000" algn="r" defTabSz="913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6pPr>
      <a:lvl7pPr marL="0" marR="0" indent="2743200" algn="r" defTabSz="913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7pPr>
      <a:lvl8pPr marL="0" marR="0" indent="3200400" algn="r" defTabSz="913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8pPr>
      <a:lvl9pPr marL="0" marR="0" indent="3657600" algn="r" defTabSz="913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&#19981;&#20241;&#30340;&#20725;&#23608;Demo.mp4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矩形 11"/>
          <p:cNvSpPr txBox="1"/>
          <p:nvPr/>
        </p:nvSpPr>
        <p:spPr>
          <a:xfrm>
            <a:off x="9407615" y="2353571"/>
            <a:ext cx="1941913" cy="459739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r">
              <a:defRPr sz="24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dirty="0"/>
              <a:t>20</a:t>
            </a:r>
            <a:r>
              <a:rPr lang="en-US" altLang="zh-CN" dirty="0"/>
              <a:t>20/03</a:t>
            </a:r>
            <a:endParaRPr dirty="0"/>
          </a:p>
        </p:txBody>
      </p:sp>
      <p:sp>
        <p:nvSpPr>
          <p:cNvPr id="168" name="TextBox 62"/>
          <p:cNvSpPr txBox="1"/>
          <p:nvPr/>
        </p:nvSpPr>
        <p:spPr>
          <a:xfrm>
            <a:off x="7156212" y="3594012"/>
            <a:ext cx="4210659" cy="523216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/>
          <a:p>
            <a:pPr algn="r">
              <a:defRPr sz="1400">
                <a:solidFill>
                  <a:srgbClr val="80808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/>
              <a:t>姓名</a:t>
            </a:r>
            <a:r>
              <a:rPr lang="en-US" altLang="zh-CN" dirty="0"/>
              <a:t>-</a:t>
            </a:r>
            <a:r>
              <a:rPr lang="zh-CN" altLang="en-US" dirty="0"/>
              <a:t>部门</a:t>
            </a:r>
            <a:endParaRPr lang="en-US" altLang="zh-CN" dirty="0"/>
          </a:p>
          <a:p>
            <a:pPr algn="r">
              <a:defRPr sz="1400">
                <a:solidFill>
                  <a:srgbClr val="80808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/>
              <a:t>原职级：</a:t>
            </a:r>
            <a:r>
              <a:rPr lang="en-US" altLang="zh-CN" dirty="0"/>
              <a:t>TX-X/</a:t>
            </a:r>
            <a:r>
              <a:rPr lang="zh-CN" altLang="en-US" dirty="0"/>
              <a:t>未定级</a:t>
            </a:r>
            <a:endParaRPr dirty="0"/>
          </a:p>
        </p:txBody>
      </p:sp>
      <p:sp>
        <p:nvSpPr>
          <p:cNvPr id="169" name="Text Placeholder 1"/>
          <p:cNvSpPr txBox="1"/>
          <p:nvPr/>
        </p:nvSpPr>
        <p:spPr>
          <a:xfrm>
            <a:off x="5080000" y="2795282"/>
            <a:ext cx="6286871" cy="618627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r" defTabSz="914400">
              <a:lnSpc>
                <a:spcPct val="90000"/>
              </a:lnSpc>
              <a:spcBef>
                <a:spcPts val="1000"/>
              </a:spcBef>
              <a:defRPr sz="3800" b="1">
                <a:solidFill>
                  <a:srgbClr val="535353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dirty="0"/>
              <a:t>申报</a:t>
            </a:r>
            <a:r>
              <a:rPr lang="en-US" dirty="0"/>
              <a:t>XX</a:t>
            </a:r>
            <a:r>
              <a:rPr lang="zh-CN" altLang="en-US" dirty="0"/>
              <a:t>通道</a:t>
            </a:r>
            <a:r>
              <a:rPr lang="en-US" altLang="zh-CN" dirty="0"/>
              <a:t>XX</a:t>
            </a:r>
            <a:r>
              <a:rPr lang="zh-CN" altLang="en-US" dirty="0"/>
              <a:t>子方向</a:t>
            </a:r>
            <a:r>
              <a:rPr lang="en-US" altLang="zh-CN" dirty="0"/>
              <a:t>Tx-x</a:t>
            </a:r>
            <a:endParaRPr dirty="0"/>
          </a:p>
        </p:txBody>
      </p:sp>
      <p:pic>
        <p:nvPicPr>
          <p:cNvPr id="2" name="图片 1" descr="未标题-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5692140"/>
            <a:ext cx="3822065" cy="13462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F4AB48F0-0280-6C4F-BFD3-C9049E10B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929" y="697572"/>
            <a:ext cx="1704036" cy="85513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491273" y="2687216"/>
            <a:ext cx="2752531" cy="15542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注意：各个模块的内容排版可以根据自己的个人习惯进行排版，不需要完全按照模板，但需要包含模板中的基础信息</a:t>
            </a:r>
            <a:endParaRPr kumimoji="0" lang="zh-CN" altLang="en-US" sz="19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3854" y="6132018"/>
            <a:ext cx="7769922" cy="38471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注意：</a:t>
            </a:r>
            <a:r>
              <a:rPr kumimoji="0" lang="en-US" altLang="zh-CN" sz="19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PPT</a:t>
            </a:r>
            <a:r>
              <a:rPr kumimoji="0" lang="zh-CN" altLang="en-US" sz="19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讲解不超过</a:t>
            </a:r>
            <a:r>
              <a:rPr kumimoji="0" lang="en-US" altLang="zh-CN" sz="19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20</a:t>
            </a:r>
            <a:r>
              <a:rPr kumimoji="0" lang="zh-CN" altLang="en-US" sz="19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分钟，请控制</a:t>
            </a:r>
            <a:r>
              <a:rPr lang="en-US" altLang="zh-CN" dirty="0">
                <a:solidFill>
                  <a:srgbClr val="FF0000"/>
                </a:solidFill>
              </a:rPr>
              <a:t>PPT</a:t>
            </a:r>
            <a:r>
              <a:rPr lang="zh-CN" altLang="en-US" dirty="0">
                <a:solidFill>
                  <a:srgbClr val="FF0000"/>
                </a:solidFill>
              </a:rPr>
              <a:t>页数及内容，注意讲解速度</a:t>
            </a:r>
            <a:endParaRPr kumimoji="0" lang="en-US" altLang="zh-CN" sz="19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Calibri" panose="020F0502020204030204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矩形 4"/>
          <p:cNvSpPr/>
          <p:nvPr/>
        </p:nvSpPr>
        <p:spPr>
          <a:xfrm>
            <a:off x="0" y="-12217"/>
            <a:ext cx="12192000" cy="1186005"/>
          </a:xfrm>
          <a:prstGeom prst="rect">
            <a:avLst/>
          </a:prstGeom>
          <a:solidFill>
            <a:schemeClr val="accent1">
              <a:hueOff val="-10473118"/>
              <a:satOff val="40776"/>
              <a:lumOff val="-2544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1" name="文本框 9"/>
          <p:cNvSpPr txBox="1"/>
          <p:nvPr/>
        </p:nvSpPr>
        <p:spPr>
          <a:xfrm>
            <a:off x="934985" y="82888"/>
            <a:ext cx="925892" cy="109260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914400">
              <a:defRPr sz="6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 smtClean="0"/>
              <a:t>0</a:t>
            </a:r>
            <a:r>
              <a:rPr lang="en-US" altLang="zh-CN" dirty="0" smtClean="0"/>
              <a:t>4</a:t>
            </a:r>
            <a:endParaRPr dirty="0"/>
          </a:p>
        </p:txBody>
      </p:sp>
      <p:sp>
        <p:nvSpPr>
          <p:cNvPr id="463" name="矩形 47"/>
          <p:cNvSpPr txBox="1"/>
          <p:nvPr/>
        </p:nvSpPr>
        <p:spPr>
          <a:xfrm>
            <a:off x="2045080" y="393080"/>
            <a:ext cx="6401336" cy="461655"/>
          </a:xfrm>
          <a:prstGeom prst="rect">
            <a:avLst/>
          </a:prstGeom>
          <a:ln w="12700">
            <a:miter lim="400000"/>
          </a:ln>
        </p:spPr>
        <p:txBody>
          <a:bodyPr wrap="square" lIns="45715" tIns="45715" rIns="45715" bIns="45715">
            <a:spAutoFit/>
          </a:bodyPr>
          <a:lstStyle/>
          <a:p>
            <a:pPr defTabSz="914400">
              <a:lnSpc>
                <a:spcPct val="80000"/>
              </a:lnSpc>
              <a:spcBef>
                <a:spcPts val="600"/>
              </a:spcBef>
              <a:defRPr sz="3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 smtClean="0"/>
              <a:t>项目介绍：</a:t>
            </a:r>
            <a:r>
              <a:rPr lang="en-US" altLang="zh-CN" dirty="0" smtClean="0"/>
              <a:t>《</a:t>
            </a:r>
            <a:r>
              <a:rPr lang="zh-CN" altLang="en-US" dirty="0" smtClean="0"/>
              <a:t>射击大师</a:t>
            </a:r>
            <a:r>
              <a:rPr lang="en-US" altLang="zh-CN" dirty="0" smtClean="0"/>
              <a:t>》</a:t>
            </a:r>
            <a:endParaRPr dirty="0"/>
          </a:p>
        </p:txBody>
      </p:sp>
      <p:sp>
        <p:nvSpPr>
          <p:cNvPr id="6" name="文本框 5"/>
          <p:cNvSpPr txBox="1"/>
          <p:nvPr/>
        </p:nvSpPr>
        <p:spPr>
          <a:xfrm>
            <a:off x="600065" y="1579085"/>
            <a:ext cx="5410210" cy="272382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背景</a:t>
            </a:r>
            <a:r>
              <a:rPr lang="zh-CN" alt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：</a:t>
            </a: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问题</a:t>
            </a:r>
            <a:r>
              <a:rPr kumimoji="0" lang="zh-CN" altLang="en-US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：如何使用</a:t>
            </a:r>
            <a:r>
              <a:rPr kumimoji="0" lang="en-US" altLang="zh-CN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2D</a:t>
            </a:r>
            <a:r>
              <a:rPr kumimoji="0" lang="zh-CN" altLang="en-US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美术资源实现</a:t>
            </a:r>
            <a:r>
              <a:rPr kumimoji="0" lang="en-US" altLang="zh-CN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3D</a:t>
            </a:r>
            <a:r>
              <a:rPr kumimoji="0" lang="zh-CN" altLang="en-US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空间运动效果？</a:t>
            </a: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解决方案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：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根据单点透视的空间关系，基于三角形相似关系，计算</a:t>
            </a:r>
            <a:r>
              <a:rPr lang="en-US" altLang="zh-CN" dirty="0" smtClean="0">
                <a:solidFill>
                  <a:schemeClr val="tx1"/>
                </a:solidFill>
                <a:sym typeface="Wingdings" panose="05000000000000000000" pitchFamily="2" charset="2"/>
              </a:rPr>
              <a:t>2D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屏幕上不同位置对应的</a:t>
            </a:r>
            <a:r>
              <a:rPr lang="en-US" altLang="zh-CN" dirty="0" smtClean="0">
                <a:solidFill>
                  <a:schemeClr val="tx1"/>
                </a:solidFill>
                <a:sym typeface="Wingdings" panose="05000000000000000000" pitchFamily="2" charset="2"/>
              </a:rPr>
              <a:t>3D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空间位置</a:t>
            </a:r>
            <a:endParaRPr kumimoji="0" lang="en-US" altLang="zh-CN" sz="19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7695" y="1260032"/>
            <a:ext cx="2822641" cy="548056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7664" y="1260032"/>
            <a:ext cx="2822641" cy="548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6525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矩形 4"/>
          <p:cNvSpPr/>
          <p:nvPr/>
        </p:nvSpPr>
        <p:spPr>
          <a:xfrm>
            <a:off x="0" y="-12217"/>
            <a:ext cx="12192000" cy="1186005"/>
          </a:xfrm>
          <a:prstGeom prst="rect">
            <a:avLst/>
          </a:prstGeom>
          <a:solidFill>
            <a:schemeClr val="accent1">
              <a:hueOff val="-10473118"/>
              <a:satOff val="40776"/>
              <a:lumOff val="-2544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1" name="文本框 9"/>
          <p:cNvSpPr txBox="1"/>
          <p:nvPr/>
        </p:nvSpPr>
        <p:spPr>
          <a:xfrm>
            <a:off x="934985" y="82888"/>
            <a:ext cx="925892" cy="109260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914400">
              <a:defRPr sz="6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 smtClean="0"/>
              <a:t>0</a:t>
            </a:r>
            <a:r>
              <a:rPr lang="en-US" altLang="zh-CN" dirty="0" smtClean="0"/>
              <a:t>5</a:t>
            </a:r>
            <a:endParaRPr dirty="0"/>
          </a:p>
        </p:txBody>
      </p:sp>
      <p:sp>
        <p:nvSpPr>
          <p:cNvPr id="463" name="矩形 47"/>
          <p:cNvSpPr txBox="1"/>
          <p:nvPr/>
        </p:nvSpPr>
        <p:spPr>
          <a:xfrm>
            <a:off x="2045080" y="393080"/>
            <a:ext cx="4256006" cy="461655"/>
          </a:xfrm>
          <a:prstGeom prst="rect">
            <a:avLst/>
          </a:prstGeom>
          <a:ln w="12700">
            <a:miter lim="400000"/>
          </a:ln>
        </p:spPr>
        <p:txBody>
          <a:bodyPr lIns="45715" tIns="45715" rIns="45715" bIns="45715">
            <a:spAutoFit/>
          </a:bodyPr>
          <a:lstStyle/>
          <a:p>
            <a:pPr defTabSz="914400">
              <a:lnSpc>
                <a:spcPct val="80000"/>
              </a:lnSpc>
              <a:spcBef>
                <a:spcPts val="600"/>
              </a:spcBef>
              <a:defRPr sz="3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/>
              <a:t>代码展示</a:t>
            </a:r>
            <a:endParaRPr dirty="0"/>
          </a:p>
        </p:txBody>
      </p:sp>
      <p:sp>
        <p:nvSpPr>
          <p:cNvPr id="2" name="文本框 1"/>
          <p:cNvSpPr txBox="1"/>
          <p:nvPr/>
        </p:nvSpPr>
        <p:spPr>
          <a:xfrm>
            <a:off x="660400" y="1579085"/>
            <a:ext cx="8737600" cy="38100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代码地址</a:t>
            </a:r>
            <a:r>
              <a:rPr lang="zh-CN" altLang="en-US" b="1" dirty="0">
                <a:sym typeface="Wingdings" panose="05000000000000000000" pitchFamily="2" charset="2"/>
              </a:rPr>
              <a:t>：</a:t>
            </a:r>
            <a:r>
              <a:rPr lang="zh-CN" altLang="en-US" dirty="0">
                <a:solidFill>
                  <a:schemeClr val="tx2"/>
                </a:solidFill>
              </a:rPr>
              <a:t>请插入链接</a:t>
            </a:r>
            <a:endParaRPr kumimoji="0" lang="zh-CN" altLang="en-US" sz="190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sym typeface="Calibri" panose="020F0502020204030204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0400" y="2074385"/>
            <a:ext cx="8737600" cy="38100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关键代码展示</a:t>
            </a:r>
            <a:r>
              <a:rPr lang="zh-CN" altLang="en-US" b="1" dirty="0">
                <a:sym typeface="Wingdings" panose="05000000000000000000" pitchFamily="2" charset="2"/>
              </a:rPr>
              <a:t>：</a:t>
            </a:r>
            <a:endParaRPr kumimoji="0" lang="zh-CN" altLang="en-US" sz="190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sym typeface="Calibri" panose="020F0502020204030204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0400" y="5775179"/>
            <a:ext cx="7769922" cy="38471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注意：</a:t>
            </a:r>
            <a:r>
              <a:rPr kumimoji="0" lang="en-US" altLang="zh-CN" sz="19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PPT</a:t>
            </a:r>
            <a:r>
              <a:rPr kumimoji="0" lang="zh-CN" altLang="en-US" sz="19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讲解不超过</a:t>
            </a:r>
            <a:r>
              <a:rPr kumimoji="0" lang="en-US" altLang="zh-CN" sz="19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20</a:t>
            </a:r>
            <a:r>
              <a:rPr kumimoji="0" lang="zh-CN" altLang="en-US" sz="19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分钟，请控制</a:t>
            </a:r>
            <a:r>
              <a:rPr lang="en-US" altLang="zh-CN" dirty="0">
                <a:solidFill>
                  <a:srgbClr val="FF0000"/>
                </a:solidFill>
              </a:rPr>
              <a:t>PPT</a:t>
            </a:r>
            <a:r>
              <a:rPr lang="zh-CN" altLang="en-US" dirty="0">
                <a:solidFill>
                  <a:srgbClr val="FF0000"/>
                </a:solidFill>
              </a:rPr>
              <a:t>页数及内容，注意讲解速度</a:t>
            </a:r>
            <a:endParaRPr kumimoji="0" lang="en-US" altLang="zh-CN" sz="19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173374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THANK YOU！"/>
          <p:cNvSpPr txBox="1"/>
          <p:nvPr/>
        </p:nvSpPr>
        <p:spPr>
          <a:xfrm>
            <a:off x="3873722" y="2292261"/>
            <a:ext cx="4800156" cy="10693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5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THANK YOU！</a:t>
            </a:r>
          </a:p>
        </p:txBody>
      </p:sp>
      <p:pic>
        <p:nvPicPr>
          <p:cNvPr id="92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8130" y="5952193"/>
            <a:ext cx="3903775" cy="14841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矩形 4"/>
          <p:cNvSpPr/>
          <p:nvPr/>
        </p:nvSpPr>
        <p:spPr>
          <a:xfrm>
            <a:off x="0" y="-12217"/>
            <a:ext cx="12192000" cy="1186005"/>
          </a:xfrm>
          <a:prstGeom prst="rect">
            <a:avLst/>
          </a:prstGeom>
          <a:solidFill>
            <a:schemeClr val="accent1">
              <a:hueOff val="-10473118"/>
              <a:satOff val="40776"/>
              <a:lumOff val="-2544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1" name="文本框 9"/>
          <p:cNvSpPr txBox="1"/>
          <p:nvPr/>
        </p:nvSpPr>
        <p:spPr>
          <a:xfrm>
            <a:off x="934985" y="82888"/>
            <a:ext cx="1022349" cy="10820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914400">
              <a:defRPr sz="6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01</a:t>
            </a:r>
          </a:p>
        </p:txBody>
      </p:sp>
      <p:sp>
        <p:nvSpPr>
          <p:cNvPr id="463" name="矩形 47"/>
          <p:cNvSpPr txBox="1"/>
          <p:nvPr/>
        </p:nvSpPr>
        <p:spPr>
          <a:xfrm>
            <a:off x="2045080" y="393080"/>
            <a:ext cx="4256006" cy="461655"/>
          </a:xfrm>
          <a:prstGeom prst="rect">
            <a:avLst/>
          </a:prstGeom>
          <a:ln w="12700">
            <a:miter lim="400000"/>
          </a:ln>
        </p:spPr>
        <p:txBody>
          <a:bodyPr lIns="45715" tIns="45715" rIns="45715" bIns="45715">
            <a:spAutoFit/>
          </a:bodyPr>
          <a:lstStyle/>
          <a:p>
            <a:pPr defTabSz="914400">
              <a:lnSpc>
                <a:spcPct val="80000"/>
              </a:lnSpc>
              <a:spcBef>
                <a:spcPts val="600"/>
              </a:spcBef>
              <a:defRPr sz="3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/>
              <a:t>个人经历简介</a:t>
            </a:r>
            <a:endParaRPr dirty="0"/>
          </a:p>
        </p:txBody>
      </p:sp>
      <p:grpSp>
        <p:nvGrpSpPr>
          <p:cNvPr id="5" name="组合 4"/>
          <p:cNvGrpSpPr/>
          <p:nvPr/>
        </p:nvGrpSpPr>
        <p:grpSpPr>
          <a:xfrm>
            <a:off x="1095267" y="1691662"/>
            <a:ext cx="10121209" cy="4365704"/>
            <a:chOff x="1268073" y="1828063"/>
            <a:chExt cx="8185150" cy="3530600"/>
          </a:xfrm>
        </p:grpSpPr>
        <p:sp>
          <p:nvSpPr>
            <p:cNvPr id="6" name="五边形 23">
              <a:extLst>
                <a:ext uri="{FF2B5EF4-FFF2-40B4-BE49-F238E27FC236}">
                  <a16:creationId xmlns="" xmlns:a16="http://schemas.microsoft.com/office/drawing/2014/main" id="{C20285A0-D7EF-4B64-B291-21C9909127D9}"/>
                </a:ext>
              </a:extLst>
            </p:cNvPr>
            <p:cNvSpPr/>
            <p:nvPr/>
          </p:nvSpPr>
          <p:spPr>
            <a:xfrm>
              <a:off x="1323636" y="1828063"/>
              <a:ext cx="2031999" cy="782638"/>
            </a:xfrm>
            <a:prstGeom prst="homePlate">
              <a:avLst>
                <a:gd name="adj" fmla="val 15230"/>
              </a:avLst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Arial" charset="0"/>
                <a:buNone/>
                <a:defRPr/>
              </a:pPr>
              <a:r>
                <a:rPr lang="en-US" altLang="zh-CN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-XX</a:t>
              </a:r>
              <a:r>
                <a:rPr lang="zh-CN" altLang="en-US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</a:p>
          </p:txBody>
        </p:sp>
        <p:sp>
          <p:nvSpPr>
            <p:cNvPr id="7" name="燕尾形 24">
              <a:extLst>
                <a:ext uri="{FF2B5EF4-FFF2-40B4-BE49-F238E27FC236}">
                  <a16:creationId xmlns="" xmlns:a16="http://schemas.microsoft.com/office/drawing/2014/main" id="{DA1400B6-23B2-4AB4-8FE3-CF3C45F87A08}"/>
                </a:ext>
              </a:extLst>
            </p:cNvPr>
            <p:cNvSpPr/>
            <p:nvPr/>
          </p:nvSpPr>
          <p:spPr>
            <a:xfrm>
              <a:off x="3204823" y="1828063"/>
              <a:ext cx="2184400" cy="782638"/>
            </a:xfrm>
            <a:prstGeom prst="chevron">
              <a:avLst>
                <a:gd name="adj" fmla="val 14759"/>
              </a:avLst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Arial" charset="0"/>
                <a:buNone/>
                <a:defRPr/>
              </a:pPr>
              <a:r>
                <a:rPr lang="en-US" altLang="zh-CN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 XX</a:t>
              </a:r>
              <a:r>
                <a:rPr lang="zh-CN" altLang="en-US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7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</a:p>
          </p:txBody>
        </p:sp>
        <p:sp>
          <p:nvSpPr>
            <p:cNvPr id="8" name="燕尾形 25">
              <a:extLst>
                <a:ext uri="{FF2B5EF4-FFF2-40B4-BE49-F238E27FC236}">
                  <a16:creationId xmlns="" xmlns:a16="http://schemas.microsoft.com/office/drawing/2014/main" id="{7614F964-5DD5-4D96-8F21-B5590EF7EA8A}"/>
                </a:ext>
              </a:extLst>
            </p:cNvPr>
            <p:cNvSpPr/>
            <p:nvPr/>
          </p:nvSpPr>
          <p:spPr>
            <a:xfrm>
              <a:off x="5238410" y="1828063"/>
              <a:ext cx="2182813" cy="782638"/>
            </a:xfrm>
            <a:prstGeom prst="chevron">
              <a:avLst>
                <a:gd name="adj" fmla="val 14759"/>
              </a:avLst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Arial" charset="0"/>
                <a:buNone/>
                <a:defRPr/>
              </a:pPr>
              <a:r>
                <a:rPr lang="en-US" altLang="zh-CN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-XX</a:t>
              </a:r>
              <a:r>
                <a:rPr lang="zh-CN" altLang="en-US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</a:p>
          </p:txBody>
        </p:sp>
        <p:sp>
          <p:nvSpPr>
            <p:cNvPr id="9" name="燕尾形 26">
              <a:extLst>
                <a:ext uri="{FF2B5EF4-FFF2-40B4-BE49-F238E27FC236}">
                  <a16:creationId xmlns="" xmlns:a16="http://schemas.microsoft.com/office/drawing/2014/main" id="{155521EA-AA2C-496E-9337-4E974CD7ECF2}"/>
                </a:ext>
              </a:extLst>
            </p:cNvPr>
            <p:cNvSpPr/>
            <p:nvPr/>
          </p:nvSpPr>
          <p:spPr>
            <a:xfrm>
              <a:off x="7270410" y="1828063"/>
              <a:ext cx="2182813" cy="782638"/>
            </a:xfrm>
            <a:prstGeom prst="chevron">
              <a:avLst>
                <a:gd name="adj" fmla="val 14759"/>
              </a:avLst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Arial" charset="0"/>
                <a:buNone/>
                <a:defRPr/>
              </a:pPr>
              <a:r>
                <a:rPr lang="en-US" altLang="zh-CN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7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月至今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="" xmlns:a16="http://schemas.microsoft.com/office/drawing/2014/main" id="{D84F325F-1E43-4417-A859-203455C95856}"/>
                </a:ext>
              </a:extLst>
            </p:cNvPr>
            <p:cNvSpPr/>
            <p:nvPr/>
          </p:nvSpPr>
          <p:spPr>
            <a:xfrm>
              <a:off x="1268073" y="2856763"/>
              <a:ext cx="2033588" cy="105410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公司：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</a:p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负责工作：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endPara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="" xmlns:a16="http://schemas.microsoft.com/office/drawing/2014/main" id="{5235F470-9D0D-4920-8937-376679C5EFDA}"/>
                </a:ext>
              </a:extLst>
            </p:cNvPr>
            <p:cNvCxnSpPr/>
            <p:nvPr/>
          </p:nvCxnSpPr>
          <p:spPr>
            <a:xfrm>
              <a:off x="3204823" y="2610701"/>
              <a:ext cx="0" cy="27479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="" xmlns:a16="http://schemas.microsoft.com/office/drawing/2014/main" id="{48B9D408-BA7D-4F2E-95DE-041B22364C5F}"/>
                </a:ext>
              </a:extLst>
            </p:cNvPr>
            <p:cNvCxnSpPr/>
            <p:nvPr/>
          </p:nvCxnSpPr>
          <p:spPr>
            <a:xfrm>
              <a:off x="5247935" y="2610701"/>
              <a:ext cx="0" cy="27479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="" xmlns:a16="http://schemas.microsoft.com/office/drawing/2014/main" id="{E2355E06-F8E5-4214-9125-B672DFBDBE1F}"/>
                </a:ext>
              </a:extLst>
            </p:cNvPr>
            <p:cNvCxnSpPr/>
            <p:nvPr/>
          </p:nvCxnSpPr>
          <p:spPr>
            <a:xfrm>
              <a:off x="7264060" y="2610701"/>
              <a:ext cx="0" cy="27479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>
              <a:extLst>
                <a:ext uri="{FF2B5EF4-FFF2-40B4-BE49-F238E27FC236}">
                  <a16:creationId xmlns="" xmlns:a16="http://schemas.microsoft.com/office/drawing/2014/main" id="{FB4180C0-8683-458A-9F78-4432CA703E6E}"/>
                </a:ext>
              </a:extLst>
            </p:cNvPr>
            <p:cNvSpPr/>
            <p:nvPr/>
          </p:nvSpPr>
          <p:spPr>
            <a:xfrm>
              <a:off x="3212760" y="2856763"/>
              <a:ext cx="2035175" cy="109220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公司：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</a:p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负责工作：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endPara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="" xmlns:a16="http://schemas.microsoft.com/office/drawing/2014/main" id="{F4FC0DA6-A211-4573-B4BB-7DDD93FEA91B}"/>
                </a:ext>
              </a:extLst>
            </p:cNvPr>
            <p:cNvSpPr/>
            <p:nvPr/>
          </p:nvSpPr>
          <p:spPr>
            <a:xfrm>
              <a:off x="5255873" y="2856763"/>
              <a:ext cx="2035175" cy="109220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公司：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</a:p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负责工作：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endPara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="" xmlns:a16="http://schemas.microsoft.com/office/drawing/2014/main" id="{B0FFE605-481B-4673-AAF9-6D93BA82589E}"/>
                </a:ext>
              </a:extLst>
            </p:cNvPr>
            <p:cNvSpPr/>
            <p:nvPr/>
          </p:nvSpPr>
          <p:spPr>
            <a:xfrm>
              <a:off x="7264060" y="2856763"/>
              <a:ext cx="2035175" cy="109220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公司：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YY</a:t>
              </a:r>
            </a:p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44000" indent="-1440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负责工作：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矩形 4"/>
          <p:cNvSpPr/>
          <p:nvPr/>
        </p:nvSpPr>
        <p:spPr>
          <a:xfrm>
            <a:off x="0" y="-12217"/>
            <a:ext cx="12192000" cy="1186005"/>
          </a:xfrm>
          <a:prstGeom prst="rect">
            <a:avLst/>
          </a:prstGeom>
          <a:solidFill>
            <a:schemeClr val="accent1">
              <a:hueOff val="-10473118"/>
              <a:satOff val="40776"/>
              <a:lumOff val="-2544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1" name="文本框 9"/>
          <p:cNvSpPr txBox="1"/>
          <p:nvPr/>
        </p:nvSpPr>
        <p:spPr>
          <a:xfrm>
            <a:off x="934985" y="82888"/>
            <a:ext cx="925892" cy="109260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914400">
              <a:defRPr sz="6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 smtClean="0"/>
              <a:t>0</a:t>
            </a:r>
            <a:r>
              <a:rPr lang="en-US" altLang="zh-CN" dirty="0" smtClean="0"/>
              <a:t>2</a:t>
            </a:r>
            <a:endParaRPr dirty="0"/>
          </a:p>
        </p:txBody>
      </p:sp>
      <p:sp>
        <p:nvSpPr>
          <p:cNvPr id="463" name="矩形 47"/>
          <p:cNvSpPr txBox="1"/>
          <p:nvPr/>
        </p:nvSpPr>
        <p:spPr>
          <a:xfrm>
            <a:off x="2045080" y="393080"/>
            <a:ext cx="6297642" cy="461655"/>
          </a:xfrm>
          <a:prstGeom prst="rect">
            <a:avLst/>
          </a:prstGeom>
          <a:ln w="12700">
            <a:miter lim="400000"/>
          </a:ln>
        </p:spPr>
        <p:txBody>
          <a:bodyPr wrap="square" lIns="45715" tIns="45715" rIns="45715" bIns="45715">
            <a:spAutoFit/>
          </a:bodyPr>
          <a:lstStyle/>
          <a:p>
            <a:pPr defTabSz="914400">
              <a:lnSpc>
                <a:spcPct val="80000"/>
              </a:lnSpc>
              <a:spcBef>
                <a:spcPts val="600"/>
              </a:spcBef>
              <a:defRPr sz="3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 smtClean="0"/>
              <a:t>过往项目介绍</a:t>
            </a:r>
            <a:endParaRPr dirty="0"/>
          </a:p>
        </p:txBody>
      </p:sp>
      <p:sp>
        <p:nvSpPr>
          <p:cNvPr id="6" name="文本框 5"/>
          <p:cNvSpPr txBox="1"/>
          <p:nvPr/>
        </p:nvSpPr>
        <p:spPr>
          <a:xfrm>
            <a:off x="600065" y="1579085"/>
            <a:ext cx="10998200" cy="389337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背景</a:t>
            </a:r>
            <a:r>
              <a:rPr lang="zh-CN" alt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：</a:t>
            </a: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问题：</a:t>
            </a: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解决方案：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（包括但不限于技术规划</a:t>
            </a:r>
            <a:r>
              <a:rPr lang="en-US" altLang="zh-CN" dirty="0">
                <a:solidFill>
                  <a:schemeClr val="tx1"/>
                </a:solidFill>
                <a:sym typeface="Wingdings" panose="05000000000000000000" pitchFamily="2" charset="2"/>
              </a:rPr>
              <a:t>/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框架</a:t>
            </a:r>
            <a:r>
              <a:rPr lang="en-US" altLang="zh-CN" dirty="0">
                <a:solidFill>
                  <a:schemeClr val="tx1"/>
                </a:solidFill>
                <a:sym typeface="Wingdings" panose="05000000000000000000" pitchFamily="2" charset="2"/>
              </a:rPr>
              <a:t>/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选型</a:t>
            </a:r>
            <a:r>
              <a:rPr lang="en-US" altLang="zh-CN" dirty="0">
                <a:solidFill>
                  <a:schemeClr val="tx1"/>
                </a:solidFill>
                <a:sym typeface="Wingdings" panose="05000000000000000000" pitchFamily="2" charset="2"/>
              </a:rPr>
              <a:t>/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路径等，可新增页面展示）</a:t>
            </a:r>
            <a:endParaRPr lang="en-US" altLang="zh-CN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结果：</a:t>
            </a:r>
            <a:endParaRPr kumimoji="0" lang="zh-CN" altLang="en-US" sz="19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27397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矩形 4"/>
          <p:cNvSpPr/>
          <p:nvPr/>
        </p:nvSpPr>
        <p:spPr>
          <a:xfrm>
            <a:off x="0" y="-12217"/>
            <a:ext cx="12192000" cy="1186005"/>
          </a:xfrm>
          <a:prstGeom prst="rect">
            <a:avLst/>
          </a:prstGeom>
          <a:solidFill>
            <a:schemeClr val="accent1">
              <a:hueOff val="-10473118"/>
              <a:satOff val="40776"/>
              <a:lumOff val="-2544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1" name="文本框 9"/>
          <p:cNvSpPr txBox="1"/>
          <p:nvPr/>
        </p:nvSpPr>
        <p:spPr>
          <a:xfrm>
            <a:off x="934985" y="82888"/>
            <a:ext cx="925892" cy="109260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914400">
              <a:defRPr sz="6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 smtClean="0"/>
              <a:t>0</a:t>
            </a:r>
            <a:r>
              <a:rPr lang="en-US" altLang="zh-CN" dirty="0" smtClean="0"/>
              <a:t>3</a:t>
            </a:r>
            <a:endParaRPr dirty="0"/>
          </a:p>
        </p:txBody>
      </p:sp>
      <p:sp>
        <p:nvSpPr>
          <p:cNvPr id="463" name="矩形 47"/>
          <p:cNvSpPr txBox="1"/>
          <p:nvPr/>
        </p:nvSpPr>
        <p:spPr>
          <a:xfrm>
            <a:off x="2045079" y="393080"/>
            <a:ext cx="6500109" cy="461655"/>
          </a:xfrm>
          <a:prstGeom prst="rect">
            <a:avLst/>
          </a:prstGeom>
          <a:ln w="12700">
            <a:miter lim="400000"/>
          </a:ln>
        </p:spPr>
        <p:txBody>
          <a:bodyPr wrap="square" lIns="45715" tIns="45715" rIns="45715" bIns="45715">
            <a:spAutoFit/>
          </a:bodyPr>
          <a:lstStyle/>
          <a:p>
            <a:pPr defTabSz="914400">
              <a:lnSpc>
                <a:spcPct val="80000"/>
              </a:lnSpc>
              <a:spcBef>
                <a:spcPts val="600"/>
              </a:spcBef>
              <a:defRPr sz="3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/>
              <a:t>个人季度</a:t>
            </a:r>
            <a:r>
              <a:rPr lang="en-US" altLang="zh-CN" dirty="0"/>
              <a:t>OKR</a:t>
            </a:r>
            <a:r>
              <a:rPr lang="zh-CN" altLang="en-US" dirty="0"/>
              <a:t>及完成情况</a:t>
            </a:r>
            <a:endParaRPr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1798261"/>
              </p:ext>
            </p:extLst>
          </p:nvPr>
        </p:nvGraphicFramePr>
        <p:xfrm>
          <a:off x="546100" y="1429985"/>
          <a:ext cx="11188699" cy="28164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11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36264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96252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4235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45413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季度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</a:t>
                      </a:r>
                      <a:endParaRPr lang="zh-CN" altLang="en-US" sz="16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KR</a:t>
                      </a:r>
                      <a:endParaRPr lang="zh-CN" altLang="en-US" sz="16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绩效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1736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2020Q1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l">
                        <a:buAutoNum type="arabicPeriod"/>
                      </a:pP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完成一款重度游戏的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H5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新框架战斗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Demo</a:t>
                      </a:r>
                      <a:endParaRPr lang="en-US" altLang="zh-CN" sz="1600" b="0" i="0" u="none" strike="noStrike" cap="none" spc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Calibri" panose="020F0502020204030204"/>
                      </a:endParaRPr>
                    </a:p>
                    <a:p>
                      <a:pPr marL="228600" indent="-228600" algn="l">
                        <a:buAutoNum type="arabicPeriod"/>
                      </a:pP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规范统一前端技术规范、框架和项目开发流程，提升技术讨论和研究氛围，关注开发进度与跨部门协作效率</a:t>
                      </a:r>
                      <a:endParaRPr lang="en-US" altLang="zh-CN" sz="1600" dirty="0">
                        <a:solidFill>
                          <a:schemeClr val="tx2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l">
                        <a:buAutoNum type="arabicPeriod"/>
                      </a:pP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基于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H5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新框架，开发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《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不休的僵尸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H5》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新版本战斗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Demo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。并以此为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H5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新框架模板，供其它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H5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新项目参考   </a:t>
                      </a:r>
                      <a:endParaRPr lang="en-US" altLang="zh-CN" sz="1200" b="0" i="0" u="none" strike="noStrike" cap="none" spc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+mn-lt"/>
                        <a:ea typeface="+mn-ea"/>
                        <a:cs typeface="+mn-cs"/>
                        <a:sym typeface="Calibri" panose="020F0502020204030204"/>
                      </a:endParaRPr>
                    </a:p>
                    <a:p>
                      <a:pPr marL="228600" indent="-228600" algn="l">
                        <a:buAutoNum type="arabicPeriod"/>
                      </a:pP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前端技术代码规范统一，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H5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新框架初步建立，项目</a:t>
                      </a:r>
                      <a:r>
                        <a:rPr lang="en-US" altLang="zh-CN" sz="1200" b="0" i="0" u="none" strike="noStrike" cap="none" spc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git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管理流程更规范，每月进行内部技术分享会，每周跟进项目完成进度，积极提升跨部门协作的效率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>
                          <a:solidFill>
                            <a:schemeClr val="tx2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例：</a:t>
                      </a:r>
                      <a:r>
                        <a:rPr lang="en-US" altLang="zh-CN" sz="1600" dirty="0">
                          <a:solidFill>
                            <a:schemeClr val="tx2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</a:t>
                      </a:r>
                      <a:r>
                        <a:rPr lang="zh-CN" altLang="en-US" sz="1600" dirty="0">
                          <a:solidFill>
                            <a:schemeClr val="tx2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，如有需填写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1736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2019Q4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l">
                        <a:buAutoNum type="arabicPeriod"/>
                      </a:pP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参与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1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款小游戏的研发并顺利上线 </a:t>
                      </a:r>
                      <a:endParaRPr lang="en-US" altLang="zh-CN" sz="1200" b="0" i="0" u="none" strike="noStrike" cap="none" spc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+mn-lt"/>
                        <a:ea typeface="+mn-ea"/>
                        <a:cs typeface="+mn-cs"/>
                        <a:sym typeface="Calibri" panose="020F0502020204030204"/>
                      </a:endParaRPr>
                    </a:p>
                    <a:p>
                      <a:pPr marL="228600" indent="-228600" algn="l">
                        <a:buAutoNum type="arabicPeriod"/>
                      </a:pP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搭建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1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款重度游戏的战斗框架，制作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Demo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，并攻克技术难点。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l">
                        <a:buAutoNum type="arabicPeriod"/>
                      </a:pP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小游戏顺利上线，取得良好成绩。 </a:t>
                      </a:r>
                      <a:endParaRPr lang="en-US" altLang="zh-CN" sz="1200" b="0" i="0" u="none" strike="noStrike" cap="none" spc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+mn-lt"/>
                        <a:ea typeface="+mn-ea"/>
                        <a:cs typeface="+mn-cs"/>
                        <a:sym typeface="Calibri" panose="020F0502020204030204"/>
                      </a:endParaRPr>
                    </a:p>
                    <a:p>
                      <a:pPr marL="228600" indent="-228600" algn="l">
                        <a:buAutoNum type="arabicPeriod"/>
                      </a:pP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重度游戏的战斗框架搭建完成，能满足策划的各种战斗需求，并有较好的可扩展性。开发完成战斗</a:t>
                      </a:r>
                      <a:r>
                        <a:rPr lang="en-US" altLang="zh-CN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Demo</a:t>
                      </a:r>
                      <a:r>
                        <a:rPr lang="zh-CN" altLang="en-US" sz="12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 panose="020F0502020204030204"/>
                        </a:rPr>
                        <a:t>。攻克核心技术难点。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099656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矩形 4"/>
          <p:cNvSpPr/>
          <p:nvPr/>
        </p:nvSpPr>
        <p:spPr>
          <a:xfrm>
            <a:off x="0" y="-12217"/>
            <a:ext cx="12192000" cy="1186005"/>
          </a:xfrm>
          <a:prstGeom prst="rect">
            <a:avLst/>
          </a:prstGeom>
          <a:solidFill>
            <a:schemeClr val="accent1">
              <a:hueOff val="-10473118"/>
              <a:satOff val="40776"/>
              <a:lumOff val="-2544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1" name="文本框 9"/>
          <p:cNvSpPr txBox="1"/>
          <p:nvPr/>
        </p:nvSpPr>
        <p:spPr>
          <a:xfrm>
            <a:off x="934985" y="82888"/>
            <a:ext cx="925892" cy="109260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914400">
              <a:defRPr sz="6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 smtClean="0"/>
              <a:t>0</a:t>
            </a:r>
            <a:r>
              <a:rPr lang="en-US" altLang="zh-CN" dirty="0" smtClean="0"/>
              <a:t>4</a:t>
            </a:r>
            <a:endParaRPr dirty="0"/>
          </a:p>
        </p:txBody>
      </p:sp>
      <p:sp>
        <p:nvSpPr>
          <p:cNvPr id="463" name="矩形 47"/>
          <p:cNvSpPr txBox="1"/>
          <p:nvPr/>
        </p:nvSpPr>
        <p:spPr>
          <a:xfrm>
            <a:off x="2045080" y="393080"/>
            <a:ext cx="6401336" cy="461655"/>
          </a:xfrm>
          <a:prstGeom prst="rect">
            <a:avLst/>
          </a:prstGeom>
          <a:ln w="12700">
            <a:miter lim="400000"/>
          </a:ln>
        </p:spPr>
        <p:txBody>
          <a:bodyPr wrap="square" lIns="45715" tIns="45715" rIns="45715" bIns="45715">
            <a:spAutoFit/>
          </a:bodyPr>
          <a:lstStyle/>
          <a:p>
            <a:pPr defTabSz="914400">
              <a:lnSpc>
                <a:spcPct val="80000"/>
              </a:lnSpc>
              <a:spcBef>
                <a:spcPts val="600"/>
              </a:spcBef>
              <a:defRPr sz="3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/>
              <a:t>重点项目</a:t>
            </a:r>
            <a:r>
              <a:rPr lang="zh-CN" altLang="en-US" dirty="0" smtClean="0"/>
              <a:t>介绍：</a:t>
            </a:r>
            <a:r>
              <a:rPr lang="en-US" altLang="zh-CN" dirty="0" smtClean="0"/>
              <a:t>《</a:t>
            </a:r>
            <a:r>
              <a:rPr lang="zh-CN" altLang="en-US" dirty="0" smtClean="0"/>
              <a:t>不休的僵尸</a:t>
            </a:r>
            <a:r>
              <a:rPr lang="en-US" altLang="zh-CN" dirty="0" smtClean="0"/>
              <a:t>》</a:t>
            </a:r>
            <a:endParaRPr dirty="0"/>
          </a:p>
        </p:txBody>
      </p:sp>
      <p:sp>
        <p:nvSpPr>
          <p:cNvPr id="6" name="文本框 5"/>
          <p:cNvSpPr txBox="1"/>
          <p:nvPr/>
        </p:nvSpPr>
        <p:spPr>
          <a:xfrm>
            <a:off x="600065" y="1579085"/>
            <a:ext cx="5197420" cy="96949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背景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：多人组队的多角色挂机手游</a:t>
            </a: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pic>
        <p:nvPicPr>
          <p:cNvPr id="3" name="图片 2">
            <a:hlinkClick r:id="rId4" action="ppaction://hlinkfile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984" y="1260032"/>
            <a:ext cx="2987339" cy="5311976"/>
          </a:xfrm>
          <a:prstGeom prst="rect">
            <a:avLst/>
          </a:prstGeom>
        </p:spPr>
      </p:pic>
      <p:pic>
        <p:nvPicPr>
          <p:cNvPr id="4" name="不休的僵尸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7485" y="1260032"/>
            <a:ext cx="2994626" cy="536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685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矩形 4"/>
          <p:cNvSpPr/>
          <p:nvPr/>
        </p:nvSpPr>
        <p:spPr>
          <a:xfrm>
            <a:off x="0" y="-12217"/>
            <a:ext cx="12192000" cy="1186005"/>
          </a:xfrm>
          <a:prstGeom prst="rect">
            <a:avLst/>
          </a:prstGeom>
          <a:solidFill>
            <a:schemeClr val="accent1">
              <a:hueOff val="-10473118"/>
              <a:satOff val="40776"/>
              <a:lumOff val="-2544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1" name="文本框 9"/>
          <p:cNvSpPr txBox="1"/>
          <p:nvPr/>
        </p:nvSpPr>
        <p:spPr>
          <a:xfrm>
            <a:off x="934985" y="82888"/>
            <a:ext cx="925892" cy="109260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914400">
              <a:defRPr sz="6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 smtClean="0"/>
              <a:t>0</a:t>
            </a:r>
            <a:r>
              <a:rPr lang="en-US" altLang="zh-CN" dirty="0" smtClean="0"/>
              <a:t>4</a:t>
            </a:r>
            <a:endParaRPr dirty="0"/>
          </a:p>
        </p:txBody>
      </p:sp>
      <p:sp>
        <p:nvSpPr>
          <p:cNvPr id="463" name="矩形 47"/>
          <p:cNvSpPr txBox="1"/>
          <p:nvPr/>
        </p:nvSpPr>
        <p:spPr>
          <a:xfrm>
            <a:off x="2045080" y="393080"/>
            <a:ext cx="6401336" cy="461655"/>
          </a:xfrm>
          <a:prstGeom prst="rect">
            <a:avLst/>
          </a:prstGeom>
          <a:ln w="12700">
            <a:miter lim="400000"/>
          </a:ln>
        </p:spPr>
        <p:txBody>
          <a:bodyPr wrap="square" lIns="45715" tIns="45715" rIns="45715" bIns="45715">
            <a:spAutoFit/>
          </a:bodyPr>
          <a:lstStyle/>
          <a:p>
            <a:pPr defTabSz="914400">
              <a:lnSpc>
                <a:spcPct val="80000"/>
              </a:lnSpc>
              <a:spcBef>
                <a:spcPts val="600"/>
              </a:spcBef>
              <a:defRPr sz="3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/>
              <a:t>重点项目</a:t>
            </a:r>
            <a:r>
              <a:rPr lang="zh-CN" altLang="en-US" dirty="0" smtClean="0"/>
              <a:t>介绍：</a:t>
            </a:r>
            <a:r>
              <a:rPr lang="en-US" altLang="zh-CN" dirty="0" smtClean="0"/>
              <a:t>《</a:t>
            </a:r>
            <a:r>
              <a:rPr lang="zh-CN" altLang="en-US" dirty="0" smtClean="0"/>
              <a:t>不休的僵尸</a:t>
            </a:r>
            <a:r>
              <a:rPr lang="en-US" altLang="zh-CN" dirty="0" smtClean="0"/>
              <a:t>》</a:t>
            </a:r>
            <a:endParaRPr dirty="0"/>
          </a:p>
        </p:txBody>
      </p:sp>
      <p:sp>
        <p:nvSpPr>
          <p:cNvPr id="6" name="文本框 5"/>
          <p:cNvSpPr txBox="1"/>
          <p:nvPr/>
        </p:nvSpPr>
        <p:spPr>
          <a:xfrm>
            <a:off x="600065" y="1579085"/>
            <a:ext cx="10998200" cy="15542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重点问题</a:t>
            </a:r>
            <a:r>
              <a:rPr kumimoji="0" lang="en-US" altLang="zh-CN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1</a:t>
            </a:r>
            <a:r>
              <a:rPr kumimoji="0" lang="zh-CN" altLang="en-US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：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多人多角色联网战斗较为复杂，如何组织代码？</a:t>
            </a:r>
            <a:endParaRPr lang="en-US" altLang="zh-CN" b="1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R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解决方案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：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战斗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模块间降低耦，使用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事件驱动。服务器发送战斗录像，同组玩家客户端做相同的战斗表现。</a:t>
            </a: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2875331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矩形 4"/>
          <p:cNvSpPr/>
          <p:nvPr/>
        </p:nvSpPr>
        <p:spPr>
          <a:xfrm>
            <a:off x="0" y="-12217"/>
            <a:ext cx="12192000" cy="1186005"/>
          </a:xfrm>
          <a:prstGeom prst="rect">
            <a:avLst/>
          </a:prstGeom>
          <a:solidFill>
            <a:schemeClr val="accent1">
              <a:hueOff val="-10473118"/>
              <a:satOff val="40776"/>
              <a:lumOff val="-2544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1" name="文本框 9"/>
          <p:cNvSpPr txBox="1"/>
          <p:nvPr/>
        </p:nvSpPr>
        <p:spPr>
          <a:xfrm>
            <a:off x="934985" y="82888"/>
            <a:ext cx="925892" cy="109260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914400">
              <a:defRPr sz="6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 smtClean="0"/>
              <a:t>0</a:t>
            </a:r>
            <a:r>
              <a:rPr lang="en-US" altLang="zh-CN" dirty="0" smtClean="0"/>
              <a:t>4</a:t>
            </a:r>
            <a:endParaRPr dirty="0"/>
          </a:p>
        </p:txBody>
      </p:sp>
      <p:sp>
        <p:nvSpPr>
          <p:cNvPr id="463" name="矩形 47"/>
          <p:cNvSpPr txBox="1"/>
          <p:nvPr/>
        </p:nvSpPr>
        <p:spPr>
          <a:xfrm>
            <a:off x="2045080" y="393080"/>
            <a:ext cx="6401336" cy="461655"/>
          </a:xfrm>
          <a:prstGeom prst="rect">
            <a:avLst/>
          </a:prstGeom>
          <a:ln w="12700">
            <a:miter lim="400000"/>
          </a:ln>
        </p:spPr>
        <p:txBody>
          <a:bodyPr wrap="square" lIns="45715" tIns="45715" rIns="45715" bIns="45715">
            <a:spAutoFit/>
          </a:bodyPr>
          <a:lstStyle/>
          <a:p>
            <a:pPr defTabSz="914400">
              <a:lnSpc>
                <a:spcPct val="80000"/>
              </a:lnSpc>
              <a:spcBef>
                <a:spcPts val="600"/>
              </a:spcBef>
              <a:defRPr sz="3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/>
              <a:t>重点项目</a:t>
            </a:r>
            <a:r>
              <a:rPr lang="zh-CN" altLang="en-US" dirty="0" smtClean="0"/>
              <a:t>介绍：</a:t>
            </a:r>
            <a:r>
              <a:rPr lang="en-US" altLang="zh-CN" dirty="0" smtClean="0"/>
              <a:t>《</a:t>
            </a:r>
            <a:r>
              <a:rPr lang="zh-CN" altLang="en-US" dirty="0" smtClean="0"/>
              <a:t>不休的僵尸</a:t>
            </a:r>
            <a:r>
              <a:rPr lang="en-US" altLang="zh-CN" dirty="0" smtClean="0"/>
              <a:t>》</a:t>
            </a:r>
            <a:endParaRPr dirty="0"/>
          </a:p>
        </p:txBody>
      </p:sp>
      <p:sp>
        <p:nvSpPr>
          <p:cNvPr id="6" name="文本框 5"/>
          <p:cNvSpPr txBox="1"/>
          <p:nvPr/>
        </p:nvSpPr>
        <p:spPr>
          <a:xfrm>
            <a:off x="600065" y="1579085"/>
            <a:ext cx="10998200" cy="213904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重点问题</a:t>
            </a:r>
            <a:r>
              <a:rPr kumimoji="0" lang="en-US" altLang="zh-CN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2</a:t>
            </a:r>
            <a:r>
              <a:rPr kumimoji="0" lang="zh-CN" altLang="en-US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：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游戏客户端与服务端编程语言不同，双端重复开发战斗逻辑代码效率低，如何解决？</a:t>
            </a:r>
            <a:endParaRPr kumimoji="0" lang="en-US" altLang="zh-CN" b="1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R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解决方案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：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搭建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双端可运行的战斗脚本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框架。具体步骤：</a:t>
            </a:r>
            <a:endParaRPr lang="en-US" altLang="zh-CN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457200" marR="0" indent="-45720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在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客户端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环境，使用</a:t>
            </a:r>
            <a:r>
              <a:rPr lang="en-US" altLang="zh-CN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TypeScript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开发和调试战斗。战斗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逻辑层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与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表现层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严格分离</a:t>
            </a:r>
            <a:endParaRPr lang="en-US" altLang="zh-CN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457200" marR="0" indent="-45720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将战斗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逻辑层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的</a:t>
            </a:r>
            <a:r>
              <a:rPr lang="en-US" altLang="zh-CN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TypeScript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代码转为</a:t>
            </a:r>
            <a:r>
              <a:rPr lang="en-US" altLang="zh-CN" dirty="0" smtClean="0">
                <a:solidFill>
                  <a:schemeClr val="tx1"/>
                </a:solidFill>
                <a:sym typeface="Wingdings" panose="05000000000000000000" pitchFamily="2" charset="2"/>
              </a:rPr>
              <a:t>JavaScript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代码，再使用</a:t>
            </a:r>
            <a:r>
              <a:rPr lang="en-US" altLang="zh-CN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webpack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打包为</a:t>
            </a:r>
            <a:r>
              <a:rPr lang="en-US" altLang="zh-CN" dirty="0" smtClean="0">
                <a:solidFill>
                  <a:schemeClr val="tx1"/>
                </a:solidFill>
                <a:sym typeface="Wingdings" panose="05000000000000000000" pitchFamily="2" charset="2"/>
              </a:rPr>
              <a:t>battle.js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文件</a:t>
            </a:r>
            <a:endParaRPr lang="en-US" altLang="zh-CN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457200" indent="-457200">
              <a:buFontTx/>
              <a:buAutoNum type="arabicPeriod"/>
            </a:pP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将该</a:t>
            </a:r>
            <a:r>
              <a:rPr lang="en-US" altLang="zh-CN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js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文件上传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服务器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。服务器嵌入</a:t>
            </a:r>
            <a:r>
              <a:rPr lang="en-US" altLang="zh-CN" dirty="0">
                <a:solidFill>
                  <a:schemeClr val="tx1"/>
                </a:solidFill>
                <a:sym typeface="Wingdings" panose="05000000000000000000" pitchFamily="2" charset="2"/>
              </a:rPr>
              <a:t>JavaScript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引擎，可调用运行</a:t>
            </a:r>
            <a:r>
              <a:rPr lang="en-US" altLang="zh-CN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js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战斗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脚本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，并将战斗录像数据发送给客户端表现。</a:t>
            </a:r>
            <a:endParaRPr lang="en-US" altLang="zh-CN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84608383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矩形 4"/>
          <p:cNvSpPr/>
          <p:nvPr/>
        </p:nvSpPr>
        <p:spPr>
          <a:xfrm>
            <a:off x="0" y="-12217"/>
            <a:ext cx="12192000" cy="1186005"/>
          </a:xfrm>
          <a:prstGeom prst="rect">
            <a:avLst/>
          </a:prstGeom>
          <a:solidFill>
            <a:schemeClr val="accent1">
              <a:hueOff val="-10473118"/>
              <a:satOff val="40776"/>
              <a:lumOff val="-2544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1" name="文本框 9"/>
          <p:cNvSpPr txBox="1"/>
          <p:nvPr/>
        </p:nvSpPr>
        <p:spPr>
          <a:xfrm>
            <a:off x="934985" y="82888"/>
            <a:ext cx="925892" cy="109260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914400">
              <a:defRPr sz="6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 smtClean="0"/>
              <a:t>0</a:t>
            </a:r>
            <a:r>
              <a:rPr lang="en-US" altLang="zh-CN" dirty="0" smtClean="0"/>
              <a:t>4</a:t>
            </a:r>
            <a:endParaRPr dirty="0"/>
          </a:p>
        </p:txBody>
      </p:sp>
      <p:sp>
        <p:nvSpPr>
          <p:cNvPr id="463" name="矩形 47"/>
          <p:cNvSpPr txBox="1"/>
          <p:nvPr/>
        </p:nvSpPr>
        <p:spPr>
          <a:xfrm>
            <a:off x="2045080" y="393080"/>
            <a:ext cx="6401336" cy="461655"/>
          </a:xfrm>
          <a:prstGeom prst="rect">
            <a:avLst/>
          </a:prstGeom>
          <a:ln w="12700">
            <a:miter lim="400000"/>
          </a:ln>
        </p:spPr>
        <p:txBody>
          <a:bodyPr wrap="square" lIns="45715" tIns="45715" rIns="45715" bIns="45715">
            <a:spAutoFit/>
          </a:bodyPr>
          <a:lstStyle/>
          <a:p>
            <a:pPr defTabSz="914400">
              <a:lnSpc>
                <a:spcPct val="80000"/>
              </a:lnSpc>
              <a:spcBef>
                <a:spcPts val="600"/>
              </a:spcBef>
              <a:defRPr sz="3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/>
              <a:t>重点项目</a:t>
            </a:r>
            <a:r>
              <a:rPr lang="zh-CN" altLang="en-US" dirty="0" smtClean="0"/>
              <a:t>介绍：</a:t>
            </a:r>
            <a:r>
              <a:rPr lang="en-US" altLang="zh-CN" dirty="0" smtClean="0"/>
              <a:t>《</a:t>
            </a:r>
            <a:r>
              <a:rPr lang="zh-CN" altLang="en-US" dirty="0" smtClean="0"/>
              <a:t>不休的僵尸</a:t>
            </a:r>
            <a:r>
              <a:rPr lang="en-US" altLang="zh-CN" dirty="0" smtClean="0"/>
              <a:t>》</a:t>
            </a:r>
            <a:endParaRPr dirty="0"/>
          </a:p>
        </p:txBody>
      </p:sp>
      <p:sp>
        <p:nvSpPr>
          <p:cNvPr id="6" name="文本框 5"/>
          <p:cNvSpPr txBox="1"/>
          <p:nvPr/>
        </p:nvSpPr>
        <p:spPr>
          <a:xfrm>
            <a:off x="600065" y="1579085"/>
            <a:ext cx="10998200" cy="184665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重点问题</a:t>
            </a:r>
            <a:r>
              <a:rPr kumimoji="0" lang="en-US" altLang="zh-CN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3</a:t>
            </a:r>
            <a:r>
              <a:rPr kumimoji="0" lang="zh-CN" altLang="en-US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：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服务器下发的战斗录像数据过大？</a:t>
            </a:r>
            <a:endParaRPr kumimoji="0" lang="en-US" altLang="zh-CN" b="1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R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R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altLang="zh-CN" b="1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R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解决</a:t>
            </a:r>
            <a:r>
              <a:rPr lang="zh-CN" alt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方案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：</a:t>
            </a:r>
            <a:endParaRPr lang="en-US" altLang="zh-CN" b="1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457200" marR="0" indent="-45720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</a:pP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实现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本地、远程</a:t>
            </a:r>
            <a:r>
              <a:rPr lang="en-US" altLang="zh-CN" dirty="0">
                <a:solidFill>
                  <a:schemeClr val="tx1"/>
                </a:solidFill>
                <a:sym typeface="Wingdings" panose="05000000000000000000" pitchFamily="2" charset="2"/>
              </a:rPr>
              <a:t>2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种战斗方式，大部分普通战斗只本地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跑，少数重要战斗服务器跑</a:t>
            </a:r>
            <a:endParaRPr lang="en-US" altLang="zh-CN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457200" marR="0" indent="-45720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</a:pP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本地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战斗实现类似帧同步的一致性框架，同组玩家看到的战斗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过程一致</a:t>
            </a: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6689022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矩形 4"/>
          <p:cNvSpPr/>
          <p:nvPr/>
        </p:nvSpPr>
        <p:spPr>
          <a:xfrm>
            <a:off x="0" y="-12217"/>
            <a:ext cx="12192000" cy="1186005"/>
          </a:xfrm>
          <a:prstGeom prst="rect">
            <a:avLst/>
          </a:prstGeom>
          <a:solidFill>
            <a:schemeClr val="accent1">
              <a:hueOff val="-10473118"/>
              <a:satOff val="40776"/>
              <a:lumOff val="-2544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1" name="文本框 9"/>
          <p:cNvSpPr txBox="1"/>
          <p:nvPr/>
        </p:nvSpPr>
        <p:spPr>
          <a:xfrm>
            <a:off x="934985" y="82888"/>
            <a:ext cx="925892" cy="109260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914400">
              <a:defRPr sz="6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 smtClean="0"/>
              <a:t>0</a:t>
            </a:r>
            <a:r>
              <a:rPr lang="en-US" altLang="zh-CN" dirty="0" smtClean="0"/>
              <a:t>4</a:t>
            </a:r>
            <a:endParaRPr dirty="0"/>
          </a:p>
        </p:txBody>
      </p:sp>
      <p:sp>
        <p:nvSpPr>
          <p:cNvPr id="463" name="矩形 47"/>
          <p:cNvSpPr txBox="1"/>
          <p:nvPr/>
        </p:nvSpPr>
        <p:spPr>
          <a:xfrm>
            <a:off x="2045080" y="393080"/>
            <a:ext cx="6401336" cy="461655"/>
          </a:xfrm>
          <a:prstGeom prst="rect">
            <a:avLst/>
          </a:prstGeom>
          <a:ln w="12700">
            <a:miter lim="400000"/>
          </a:ln>
        </p:spPr>
        <p:txBody>
          <a:bodyPr wrap="square" lIns="45715" tIns="45715" rIns="45715" bIns="45715">
            <a:spAutoFit/>
          </a:bodyPr>
          <a:lstStyle/>
          <a:p>
            <a:pPr defTabSz="914400">
              <a:lnSpc>
                <a:spcPct val="80000"/>
              </a:lnSpc>
              <a:spcBef>
                <a:spcPts val="600"/>
              </a:spcBef>
              <a:defRPr sz="3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zh-CN" altLang="en-US" dirty="0"/>
              <a:t>重点项目</a:t>
            </a:r>
            <a:r>
              <a:rPr lang="zh-CN" altLang="en-US" dirty="0" smtClean="0"/>
              <a:t>介绍：</a:t>
            </a:r>
            <a:r>
              <a:rPr lang="en-US" altLang="zh-CN" dirty="0" smtClean="0"/>
              <a:t>《</a:t>
            </a:r>
            <a:r>
              <a:rPr lang="zh-CN" altLang="en-US" dirty="0" smtClean="0"/>
              <a:t>不休的僵尸</a:t>
            </a:r>
            <a:r>
              <a:rPr lang="en-US" altLang="zh-CN" dirty="0" smtClean="0"/>
              <a:t>》</a:t>
            </a:r>
            <a:endParaRPr dirty="0"/>
          </a:p>
        </p:txBody>
      </p:sp>
      <p:sp>
        <p:nvSpPr>
          <p:cNvPr id="6" name="文本框 5"/>
          <p:cNvSpPr txBox="1"/>
          <p:nvPr/>
        </p:nvSpPr>
        <p:spPr>
          <a:xfrm>
            <a:off x="600065" y="1579085"/>
            <a:ext cx="10998200" cy="301620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900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其它问题：</a:t>
            </a:r>
            <a:endParaRPr kumimoji="0" lang="en-US" altLang="zh-CN" sz="1900" b="1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457200" marR="0" indent="-45720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技能开发量大，如何复用代码？</a:t>
            </a:r>
            <a:endParaRPr lang="en-US" altLang="zh-CN" b="1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457200" marR="0" indent="-45720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断线、切后台，如何实现战斗跳转功能？</a:t>
            </a:r>
            <a:endParaRPr lang="en-US" altLang="zh-CN" b="1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457200" marR="0" indent="-45720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作为</a:t>
            </a:r>
            <a:r>
              <a:rPr kumimoji="0" lang="en-US" altLang="zh-CN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H5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Wingdings" panose="05000000000000000000" pitchFamily="2" charset="2"/>
              </a:rPr>
              <a:t>新框架模板项目，如何提升各模块（例如登录、聊天等）的通用性，以便于其它项目使用？</a:t>
            </a:r>
            <a:endParaRPr lang="en-US" altLang="zh-CN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9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Wingdings" panose="05000000000000000000" pitchFamily="2" charset="2"/>
            </a:endParaRPr>
          </a:p>
          <a:p>
            <a:pPr marL="0" marR="0" indent="0" algn="l" defTabSz="9131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解决方案</a:t>
            </a:r>
            <a:r>
              <a:rPr lang="zh-CN" altLang="en-US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：</a:t>
            </a:r>
            <a:endParaRPr lang="en-US" altLang="zh-CN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457200" indent="-457200">
              <a:buFontTx/>
              <a:buAutoNum type="arabicPeriod"/>
            </a:pP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将技能分类实现，策划通过配置实现新英雄技能</a:t>
            </a:r>
            <a:endParaRPr lang="en-US" altLang="zh-CN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457200" indent="-457200">
              <a:buFontTx/>
              <a:buAutoNum type="arabicPeriod"/>
            </a:pP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战斗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逻辑层与表现层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分离，战斗跳转到指定时间点，再做状态同步</a:t>
            </a:r>
            <a:endParaRPr lang="en-US" altLang="zh-CN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457200" indent="-457200">
              <a:buFontTx/>
              <a:buAutoNum type="arabicPeriod"/>
            </a:pP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基于</a:t>
            </a:r>
            <a:r>
              <a:rPr lang="en-US" altLang="zh-CN" dirty="0">
                <a:solidFill>
                  <a:schemeClr val="tx1"/>
                </a:solidFill>
                <a:sym typeface="Wingdings" panose="05000000000000000000" pitchFamily="2" charset="2"/>
              </a:rPr>
              <a:t>MVC</a:t>
            </a:r>
            <a:r>
              <a:rPr lang="zh-CN" altLang="en-US" dirty="0">
                <a:solidFill>
                  <a:schemeClr val="tx1"/>
                </a:solidFill>
                <a:sym typeface="Wingdings" panose="05000000000000000000" pitchFamily="2" charset="2"/>
              </a:rPr>
              <a:t>架构组织周边游戏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系统。每个项目的</a:t>
            </a:r>
            <a:r>
              <a:rPr lang="en-US" altLang="zh-CN" dirty="0">
                <a:solidFill>
                  <a:schemeClr val="tx1"/>
                </a:solidFill>
                <a:sym typeface="Wingdings" panose="05000000000000000000" pitchFamily="2" charset="2"/>
              </a:rPr>
              <a:t>View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区别较大，但可复用</a:t>
            </a:r>
            <a:r>
              <a:rPr lang="en-US" altLang="zh-CN" dirty="0" smtClean="0">
                <a:solidFill>
                  <a:schemeClr val="tx1"/>
                </a:solidFill>
                <a:sym typeface="Wingdings" panose="05000000000000000000" pitchFamily="2" charset="2"/>
              </a:rPr>
              <a:t>Controller</a:t>
            </a:r>
            <a:r>
              <a:rPr lang="zh-CN" altLang="en-US" dirty="0" smtClean="0">
                <a:solidFill>
                  <a:schemeClr val="tx1"/>
                </a:solidFill>
                <a:sym typeface="Wingdings" panose="05000000000000000000" pitchFamily="2" charset="2"/>
              </a:rPr>
              <a:t>和</a:t>
            </a:r>
            <a:r>
              <a:rPr lang="en-US" altLang="zh-CN" dirty="0" smtClean="0">
                <a:solidFill>
                  <a:schemeClr val="tx1"/>
                </a:solidFill>
                <a:sym typeface="Wingdings" panose="05000000000000000000" pitchFamily="2" charset="2"/>
              </a:rPr>
              <a:t>Model</a:t>
            </a:r>
            <a:endParaRPr lang="en-US" altLang="zh-CN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5864585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3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9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3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9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3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9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3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9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835</Words>
  <Application>Microsoft Office PowerPoint</Application>
  <PresentationFormat>宽屏</PresentationFormat>
  <Paragraphs>106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Open Sans</vt:lpstr>
      <vt:lpstr>等线 Light</vt:lpstr>
      <vt:lpstr>微软雅黑</vt:lpstr>
      <vt:lpstr>Arial</vt:lpstr>
      <vt:lpstr>Calibri</vt:lpstr>
      <vt:lpstr>Helvetica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甘远航</dc:creator>
  <cp:lastModifiedBy>Liu Devin</cp:lastModifiedBy>
  <cp:revision>209</cp:revision>
  <dcterms:created xsi:type="dcterms:W3CDTF">2018-08-16T10:23:21Z</dcterms:created>
  <dcterms:modified xsi:type="dcterms:W3CDTF">2020-03-25T13:05:01Z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2052-1.2.4.354</vt:lpwstr>
  </property>
</Properties>
</file>